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5" r:id="rId4"/>
    <p:sldId id="278" r:id="rId5"/>
    <p:sldId id="258" r:id="rId6"/>
    <p:sldId id="276" r:id="rId7"/>
    <p:sldId id="259" r:id="rId8"/>
    <p:sldId id="257" r:id="rId9"/>
    <p:sldId id="261" r:id="rId10"/>
    <p:sldId id="262" r:id="rId11"/>
    <p:sldId id="263" r:id="rId12"/>
    <p:sldId id="272" r:id="rId13"/>
    <p:sldId id="273" r:id="rId14"/>
    <p:sldId id="264" r:id="rId15"/>
    <p:sldId id="265" r:id="rId16"/>
    <p:sldId id="268" r:id="rId17"/>
    <p:sldId id="270" r:id="rId18"/>
    <p:sldId id="269" r:id="rId19"/>
    <p:sldId id="271" r:id="rId20"/>
    <p:sldId id="266" r:id="rId21"/>
    <p:sldId id="260" r:id="rId22"/>
    <p:sldId id="277" r:id="rId23"/>
    <p:sldId id="279" r:id="rId24"/>
    <p:sldId id="280" r:id="rId25"/>
    <p:sldId id="26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BB1873C-4B27-440C-87DA-4633C29CD56F}">
          <p14:sldIdLst>
            <p14:sldId id="256"/>
            <p14:sldId id="274"/>
            <p14:sldId id="275"/>
            <p14:sldId id="278"/>
            <p14:sldId id="258"/>
            <p14:sldId id="276"/>
          </p14:sldIdLst>
        </p14:section>
        <p14:section name="Abschnitt ohne Titel" id="{7D9E9721-6B10-49E1-8A47-7574569C7CDE}">
          <p14:sldIdLst>
            <p14:sldId id="259"/>
            <p14:sldId id="257"/>
            <p14:sldId id="261"/>
            <p14:sldId id="262"/>
            <p14:sldId id="263"/>
            <p14:sldId id="272"/>
            <p14:sldId id="273"/>
            <p14:sldId id="264"/>
            <p14:sldId id="265"/>
            <p14:sldId id="268"/>
            <p14:sldId id="270"/>
            <p14:sldId id="269"/>
            <p14:sldId id="271"/>
            <p14:sldId id="266"/>
            <p14:sldId id="260"/>
            <p14:sldId id="277"/>
            <p14:sldId id="279"/>
            <p14:sldId id="280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30" autoAdjust="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6BD-E029-4DCC-9DE4-E478D5D7EE26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2B0F9-DB21-4D49-A131-29A173D49A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5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7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5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8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11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1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70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81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6BF9-ECD6-4B7B-A979-DBFE6CA4317E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EF75-6D82-4B79-8521-512AE761CF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3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72819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Das Oberdinger     Einschulungsverfahren</a:t>
            </a:r>
            <a:endParaRPr lang="de-DE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35060"/>
              </p:ext>
            </p:extLst>
          </p:nvPr>
        </p:nvGraphicFramePr>
        <p:xfrm>
          <a:off x="1691680" y="6713984"/>
          <a:ext cx="72008" cy="6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Acrobat Document" r:id="rId3" imgW="3762360" imgH="5153040" progId="AcroExch.Document.DC">
                  <p:embed/>
                </p:oleObj>
              </mc:Choice>
              <mc:Fallback>
                <p:oleObj name="Acrobat Document" r:id="rId3" imgW="3762360" imgH="5153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6713984"/>
                        <a:ext cx="72008" cy="62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972" y="2095781"/>
            <a:ext cx="6984776" cy="42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1.  Spiel zum Kennenlernen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7067128" cy="1872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Ich heiße Frau Obermaier und wie heißt du?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552" y="4941168"/>
            <a:ext cx="7128792" cy="1184995"/>
          </a:xfrm>
          <a:noFill/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dirty="0" smtClean="0"/>
              <a:t>               </a:t>
            </a:r>
            <a:r>
              <a:rPr lang="de-DE" dirty="0" smtClean="0">
                <a:latin typeface="Arial Black" panose="020B0A04020102020204" pitchFamily="34" charset="0"/>
              </a:rPr>
              <a:t>Kontaktaufnahme, Motivation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768192" y="4941168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pic>
        <p:nvPicPr>
          <p:cNvPr id="2050" name="Picture 2" descr="C:\Users\Petra\AppData\Local\Microsoft\Windows\INetCache\IE\QY5MLSCS\ball-149289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76899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22572"/>
            <a:ext cx="8229600" cy="980728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2. Bildervergleich, Punktehaus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7848872" cy="86409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Vorne siehst du ein Bild. In der Zeile daneben hat es sich noch einmal versteckt. 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36" y="1772816"/>
            <a:ext cx="4819836" cy="1296000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7544" y="2924944"/>
            <a:ext cx="7704857" cy="93610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Die Fenster haben schöne Muster. Zeichne sie auch auf die andere Seite.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1835696" y="5471516"/>
            <a:ext cx="6696744" cy="1053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>
                <a:latin typeface="Arial Black" panose="020B0A04020102020204" pitchFamily="34" charset="0"/>
              </a:rPr>
              <a:t>o</a:t>
            </a:r>
            <a:r>
              <a:rPr lang="de-DE" dirty="0" smtClean="0">
                <a:latin typeface="Arial Black" panose="020B0A04020102020204" pitchFamily="34" charset="0"/>
              </a:rPr>
              <a:t>ptische Differenzierung, Formwiedergabe, Selbständigkeit, Arbeiten in der Gruppe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-1110" r="-4225" b="84090"/>
          <a:stretch/>
        </p:blipFill>
        <p:spPr>
          <a:xfrm>
            <a:off x="3419872" y="4005064"/>
            <a:ext cx="5400000" cy="1466452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>
            <a:off x="539552" y="5471516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0" grpId="0" build="p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3. Malen und Ausschneiden eines Gegenstandes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91264" cy="10081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Zeichne einen Gegenstand, z.B. einen Baum, und schneide ihn aus.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560" y="5589240"/>
            <a:ext cx="7992888" cy="1080120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de-DE" sz="2400" dirty="0" smtClean="0">
                <a:latin typeface="Arial Black" panose="020B0A04020102020204" pitchFamily="34" charset="0"/>
              </a:rPr>
              <a:t>Feinmotorik, Gliederungsfähigkeit, Selbständigkeit, Arbeiten in der Gruppe</a:t>
            </a:r>
            <a:endParaRPr lang="de-DE" sz="2400" dirty="0">
              <a:latin typeface="Arial Black" panose="020B0A04020102020204" pitchFamily="34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539552" y="556294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2018760" cy="28079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35" y="2420888"/>
            <a:ext cx="2025240" cy="2807992"/>
          </a:xfrm>
          <a:prstGeom prst="rect">
            <a:avLst/>
          </a:prstGeom>
        </p:spPr>
      </p:pic>
      <p:pic>
        <p:nvPicPr>
          <p:cNvPr id="2052" name="Picture 4" descr="C:\Users\Petra\AppData\Local\Microsoft\Windows\INetCache\IE\V82JU3MR\scissors-14894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38000"/>
            <a:ext cx="20571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etra\AppData\Local\Microsoft\Windows\INetCache\IE\V82JU3MR\230px-Penciltip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7" y="836712"/>
            <a:ext cx="141631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4. Zeichnen von Formen und Linien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147248" cy="5760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Arial Black" panose="020B0A04020102020204" pitchFamily="34" charset="0"/>
              </a:rPr>
              <a:t>v</a:t>
            </a:r>
            <a:r>
              <a:rPr lang="de-DE" dirty="0" smtClean="0">
                <a:latin typeface="Arial Black" panose="020B0A04020102020204" pitchFamily="34" charset="0"/>
              </a:rPr>
              <a:t>orgegebene Muster zeichnen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619672" y="5101140"/>
            <a:ext cx="7128792" cy="156822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Sprach- und Anweisungsverständnis, Formwiedergabe, Feinmotorik, Konzentration, Selbständigkeit, Arbeiten in der Gruppe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7544" y="2996952"/>
            <a:ext cx="8280920" cy="864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latin typeface="Arial Black" panose="020B0A04020102020204" pitchFamily="34" charset="0"/>
              </a:rPr>
              <a:t>f</a:t>
            </a:r>
            <a:r>
              <a:rPr lang="de-DE" dirty="0" smtClean="0">
                <a:latin typeface="Arial Black" panose="020B0A04020102020204" pitchFamily="34" charset="0"/>
              </a:rPr>
              <a:t>arbige Linien nach Anweisung zeichnen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71600" y="1772816"/>
            <a:ext cx="914400" cy="9144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923928" y="1756382"/>
            <a:ext cx="914400" cy="9144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2447558" y="1778247"/>
            <a:ext cx="914400" cy="914400"/>
          </a:xfrm>
          <a:prstGeom prst="mathPlus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508104" y="1756382"/>
            <a:ext cx="914400" cy="9144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6948264" y="1772816"/>
            <a:ext cx="914400" cy="914400"/>
          </a:xfrm>
          <a:prstGeom prst="mathPlus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3075" name="Picture 3" descr="C:\Users\Petra\AppData\Local\Microsoft\Windows\INetCache\IE\V82JU3MR\gatag-0000055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1561" r="69025" b="29935"/>
          <a:stretch/>
        </p:blipFill>
        <p:spPr bwMode="auto">
          <a:xfrm rot="5400000">
            <a:off x="3835427" y="2418892"/>
            <a:ext cx="1440160" cy="36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323528" y="5098391"/>
            <a:ext cx="978408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Mathematische Aufgaben:</a:t>
            </a:r>
            <a:br>
              <a:rPr lang="de-DE" sz="3200" dirty="0" smtClean="0">
                <a:latin typeface="Arial Black" panose="020B0A04020102020204" pitchFamily="34" charset="0"/>
              </a:rPr>
            </a:br>
            <a:r>
              <a:rPr lang="de-DE" sz="3200" dirty="0" smtClean="0">
                <a:latin typeface="Arial Black" panose="020B0A04020102020204" pitchFamily="34" charset="0"/>
              </a:rPr>
              <a:t>5. Umgang mit Mengen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3140760"/>
            <a:ext cx="7560840" cy="162038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Zeig mir einen kleinen Käfer.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Zeig mir den Käfer mit den </a:t>
            </a:r>
          </a:p>
          <a:p>
            <a:r>
              <a:rPr lang="de-DE" dirty="0" smtClean="0">
                <a:latin typeface="Arial Black" panose="020B0A04020102020204" pitchFamily="34" charset="0"/>
              </a:rPr>
              <a:t>    meisten Punkten.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Lege die Käfer in die richtige Reihenfolge</a:t>
            </a:r>
            <a:r>
              <a:rPr lang="de-DE" dirty="0" smtClean="0"/>
              <a:t>….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339753" y="4941168"/>
            <a:ext cx="6347048" cy="1296144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Mengenerfassung, Mengenvergleich, Ordnen, Selbständigkeit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t="2656" r="478" b="12495"/>
          <a:stretch/>
        </p:blipFill>
        <p:spPr bwMode="auto">
          <a:xfrm>
            <a:off x="5846272" y="1332000"/>
            <a:ext cx="2952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 nach rechts 7"/>
          <p:cNvSpPr/>
          <p:nvPr/>
        </p:nvSpPr>
        <p:spPr>
          <a:xfrm>
            <a:off x="707363" y="5308306"/>
            <a:ext cx="1056325" cy="50405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6. Mengenzuordnung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7571184" cy="7200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Suche das Bild in der Zeile, das passt.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79712" y="5445224"/>
            <a:ext cx="6696744" cy="212109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Arial Black" panose="020B0A04020102020204" pitchFamily="34" charset="0"/>
              </a:rPr>
              <a:t>Mengenvergleich, Kombinationsgabe, Selbständigkeit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672724" cy="2700000"/>
          </a:xfrm>
        </p:spPr>
      </p:pic>
      <p:sp>
        <p:nvSpPr>
          <p:cNvPr id="8" name="Pfeil nach rechts 7"/>
          <p:cNvSpPr/>
          <p:nvPr/>
        </p:nvSpPr>
        <p:spPr>
          <a:xfrm>
            <a:off x="683568" y="5373216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7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Aufgaben im sprachlichen Bereich:</a:t>
            </a:r>
            <a:br>
              <a:rPr lang="de-DE" sz="3200" dirty="0" smtClean="0">
                <a:latin typeface="Arial Black" panose="020B0A04020102020204" pitchFamily="34" charset="0"/>
              </a:rPr>
            </a:br>
            <a:r>
              <a:rPr lang="de-DE" sz="3200" dirty="0" smtClean="0">
                <a:latin typeface="Arial Black" panose="020B0A04020102020204" pitchFamily="34" charset="0"/>
              </a:rPr>
              <a:t>7. Poster als Sprechanlass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79712" y="5157192"/>
            <a:ext cx="6408712" cy="1440160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Sprechmotivation, Aussprache, Satzbildung, Wortschatz, Begrifflichkeit, Abwarten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88" y="1412776"/>
            <a:ext cx="3476720" cy="3780000"/>
          </a:xfrm>
        </p:spPr>
      </p:pic>
      <p:sp>
        <p:nvSpPr>
          <p:cNvPr id="9" name="Pfeil nach rechts 8"/>
          <p:cNvSpPr/>
          <p:nvPr/>
        </p:nvSpPr>
        <p:spPr>
          <a:xfrm>
            <a:off x="587980" y="5373216"/>
            <a:ext cx="978408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7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632" cy="1143000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8. Wörter / Sätze nachsprechen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51720" y="5733257"/>
            <a:ext cx="5112568" cy="648072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Lautbildung, Aussprache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79512" y="1268760"/>
            <a:ext cx="8327856" cy="410445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Laute abfragen:  </a:t>
            </a:r>
          </a:p>
          <a:p>
            <a:r>
              <a:rPr lang="de-DE" dirty="0" smtClean="0">
                <a:latin typeface="Arial Black" panose="020B0A04020102020204" pitchFamily="34" charset="0"/>
              </a:rPr>
              <a:t>   k – r – </a:t>
            </a:r>
            <a:r>
              <a:rPr lang="de-DE" dirty="0" err="1" smtClean="0">
                <a:latin typeface="Arial Black" panose="020B0A04020102020204" pitchFamily="34" charset="0"/>
              </a:rPr>
              <a:t>sch</a:t>
            </a:r>
            <a:r>
              <a:rPr lang="de-DE" dirty="0" smtClean="0">
                <a:latin typeface="Arial Black" panose="020B0A04020102020204" pitchFamily="34" charset="0"/>
              </a:rPr>
              <a:t> – s – d – 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latin typeface="Copperplate Gothic Light" panose="020E0507020206020404" pitchFamily="34" charset="0"/>
              </a:rPr>
              <a:t>Krone   Roller   Schule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Copperplate Gothic Light" panose="020E0507020206020404" pitchFamily="34" charset="0"/>
              </a:rPr>
              <a:t>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pperplate Gothic Light" panose="020E0507020206020404" pitchFamily="34" charset="0"/>
              </a:rPr>
              <a:t>  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latin typeface="Copperplate Gothic Light" panose="020E0507020206020404" pitchFamily="34" charset="0"/>
              </a:rPr>
              <a:t> Sessel   Dose  Turm</a:t>
            </a:r>
          </a:p>
          <a:p>
            <a:endParaRPr lang="de-DE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Sätze nachsprechen lassen: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pperplate Gothic Light" panose="020E0507020206020404" pitchFamily="34" charset="0"/>
              </a:rPr>
              <a:t>Die Sahne ist diesmal ziemlich süß.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pperplate Gothic Light" panose="020E0507020206020404" pitchFamily="34" charset="0"/>
              </a:rPr>
              <a:t>Kater Karlo kauft Kuchen und Kekse.</a:t>
            </a:r>
            <a:endParaRPr lang="de-DE" dirty="0">
              <a:solidFill>
                <a:schemeClr val="accent6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326401" cy="2772000"/>
          </a:xfrm>
        </p:spPr>
      </p:pic>
      <p:sp>
        <p:nvSpPr>
          <p:cNvPr id="7" name="Pfeil nach rechts 6"/>
          <p:cNvSpPr/>
          <p:nvPr/>
        </p:nvSpPr>
        <p:spPr>
          <a:xfrm>
            <a:off x="688192" y="5949280"/>
            <a:ext cx="978408" cy="4846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8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9. Bildergeschichte ordnen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1907704" y="5877272"/>
            <a:ext cx="6408712" cy="576064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Denkfähigkeit, Sprachverhalten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-6843"/>
          <a:stretch/>
        </p:blipFill>
        <p:spPr>
          <a:xfrm>
            <a:off x="2771800" y="1871604"/>
            <a:ext cx="5759453" cy="4392000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467544" y="1340768"/>
            <a:ext cx="7920880" cy="5760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Ordne die Bilder in der richtigen Reihenfolge und erzähle die Geschichte.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611560" y="6021288"/>
            <a:ext cx="97840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3" grpId="0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10. Tätigkeiten erfassen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4437112"/>
            <a:ext cx="7571184" cy="12961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Kreuze das Bild an, auf dem jemand liest.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Umrande das Bild, auf dem ein Vogel fliegt.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72808" cy="3708000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267745" y="5877273"/>
            <a:ext cx="3888432" cy="62864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Sprachverständnis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827584" y="6021288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3501008"/>
            <a:ext cx="7283152" cy="3356992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Unser Konzept:</a:t>
            </a:r>
            <a:br>
              <a:rPr lang="de-DE" sz="2000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de-DE" sz="2000" dirty="0" smtClean="0">
                <a:latin typeface="Arial Black" panose="020B0A04020102020204" pitchFamily="34" charset="0"/>
              </a:rPr>
              <a:t/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latin typeface="Arial Black" panose="020B0A04020102020204" pitchFamily="34" charset="0"/>
              </a:rPr>
              <a:t>Beobachtungen und Einschätzungen aller            Beteiligten werden zusammengetragen.</a:t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latin typeface="Arial Black" panose="020B0A04020102020204" pitchFamily="34" charset="0"/>
              </a:rPr>
              <a:t/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latin typeface="Arial Black" panose="020B0A04020102020204" pitchFamily="34" charset="0"/>
              </a:rPr>
              <a:t>Gemeinsames Finden der notwendigen Fördermaßnahmen für das jeweilige Kind.</a:t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latin typeface="Arial Black" panose="020B0A04020102020204" pitchFamily="34" charset="0"/>
              </a:rPr>
              <a:t/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latin typeface="Arial Black" panose="020B0A04020102020204" pitchFamily="34" charset="0"/>
              </a:rPr>
              <a:t>Gemeinsame Beratungsgespräche, um den richtigen Lernort für das Kind zu finden. </a:t>
            </a:r>
            <a:br>
              <a:rPr lang="de-DE" sz="2000" dirty="0" smtClean="0">
                <a:latin typeface="Arial Black" panose="020B0A04020102020204" pitchFamily="34" charset="0"/>
              </a:rPr>
            </a:br>
            <a:endParaRPr lang="de-DE" sz="2000" dirty="0">
              <a:latin typeface="Arial Black" panose="020B0A040201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352928" cy="3168352"/>
          </a:xfrm>
        </p:spPr>
        <p:txBody>
          <a:bodyPr>
            <a:noAutofit/>
          </a:bodyPr>
          <a:lstStyle/>
          <a:p>
            <a:r>
              <a:rPr lang="de-DE" sz="2000" dirty="0" smtClean="0">
                <a:latin typeface="Arial Black" panose="020B0A04020102020204" pitchFamily="34" charset="0"/>
              </a:rPr>
              <a:t>Die Schulaufnahme ist ein </a:t>
            </a:r>
            <a:r>
              <a:rPr lang="de-DE" sz="20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kooperativer Prozess</a:t>
            </a:r>
            <a:r>
              <a:rPr lang="de-DE" sz="2000" dirty="0" smtClean="0">
                <a:latin typeface="Arial Black" panose="020B0A04020102020204" pitchFamily="34" charset="0"/>
              </a:rPr>
              <a:t>. </a:t>
            </a:r>
          </a:p>
          <a:p>
            <a:r>
              <a:rPr lang="de-DE" sz="2000" dirty="0" smtClean="0">
                <a:latin typeface="Arial Black" panose="020B0A04020102020204" pitchFamily="34" charset="0"/>
              </a:rPr>
              <a:t>Viele Institutionen arbeiten zusammen: </a:t>
            </a:r>
          </a:p>
          <a:p>
            <a:endParaRPr lang="de-DE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Eltern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Schule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Kindertagesstätten </a:t>
            </a:r>
          </a:p>
          <a:p>
            <a:r>
              <a:rPr lang="de-DE" sz="2000" dirty="0" smtClean="0">
                <a:latin typeface="Arial Black" panose="020B0A04020102020204" pitchFamily="34" charset="0"/>
              </a:rPr>
              <a:t>    (evtl. mit Fachdiensten)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Gesundheitsamt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Arial Black" panose="020B0A04020102020204" pitchFamily="34" charset="0"/>
              </a:rPr>
              <a:t>Förderzentrum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052736"/>
            <a:ext cx="3552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rechts 12"/>
          <p:cNvSpPr/>
          <p:nvPr/>
        </p:nvSpPr>
        <p:spPr>
          <a:xfrm>
            <a:off x="282560" y="4068127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265113" y="5004940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282560" y="5919021"/>
            <a:ext cx="978408" cy="4846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2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11. Turnen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5194920" cy="302433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Hüpfe auf dem rechten Bein.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Hüpfe wie ein Känguru.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Hüpfe zickzack.</a:t>
            </a:r>
            <a:endParaRPr lang="de-DE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Black" panose="020B0A04020102020204" pitchFamily="34" charset="0"/>
              </a:rPr>
              <a:t>Balanciere auf dem Seil…..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67744" y="5420461"/>
            <a:ext cx="5688632" cy="888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Arial Black" panose="020B0A04020102020204" pitchFamily="34" charset="0"/>
              </a:rPr>
              <a:t>Grobmotorik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604447" y="7677472"/>
            <a:ext cx="82353" cy="144016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34686"/>
            <a:ext cx="3136648" cy="22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827584" y="5420461"/>
            <a:ext cx="978408" cy="48463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/>
            </a:r>
            <a:br>
              <a:rPr lang="de-DE" dirty="0" smtClean="0">
                <a:latin typeface="Arial Black" panose="020B0A04020102020204" pitchFamily="34" charset="0"/>
              </a:rPr>
            </a:br>
            <a:r>
              <a:rPr lang="de-DE" sz="53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…. </a:t>
            </a:r>
            <a:r>
              <a:rPr lang="de-DE" sz="5300" dirty="0"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de-DE" sz="53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nd dann ? </a:t>
            </a:r>
            <a:r>
              <a:rPr lang="de-DE" sz="5300" dirty="0">
                <a:latin typeface="Arial Black" panose="020B0A04020102020204" pitchFamily="34" charset="0"/>
              </a:rPr>
              <a:t/>
            </a:r>
            <a:br>
              <a:rPr lang="de-DE" sz="5300" dirty="0">
                <a:latin typeface="Arial Black" panose="020B0A04020102020204" pitchFamily="34" charset="0"/>
              </a:rPr>
            </a:br>
            <a:endParaRPr lang="de-DE" sz="5300" dirty="0">
              <a:latin typeface="Arial Black" panose="020B0A040201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-684584" y="1535112"/>
            <a:ext cx="288032" cy="1461839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512" y="3717032"/>
            <a:ext cx="3744416" cy="240913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Alle beteiligten Lehrer schreiben gemeinsam über jedes Kind ein </a:t>
            </a:r>
            <a:r>
              <a:rPr lang="de-DE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Gutachten</a:t>
            </a:r>
            <a:r>
              <a:rPr lang="de-DE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 flipV="1">
            <a:off x="4645025" y="7749479"/>
            <a:ext cx="4041775" cy="216023"/>
          </a:xfrm>
        </p:spPr>
        <p:txBody>
          <a:bodyPr>
            <a:normAutofit fontScale="40000" lnSpcReduction="20000"/>
          </a:bodyPr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067945" y="1268760"/>
            <a:ext cx="4824536" cy="3816423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Die Inhalte des Gutachtens werden Ihnen zeitnah </a:t>
            </a:r>
            <a:r>
              <a:rPr lang="de-DE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telefonisch</a:t>
            </a:r>
            <a:r>
              <a:rPr lang="de-DE" dirty="0" smtClean="0">
                <a:latin typeface="Arial Black" panose="020B0A04020102020204" pitchFamily="34" charset="0"/>
              </a:rPr>
              <a:t> mitgeteilt.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Gerne bieten wir auch ein </a:t>
            </a:r>
            <a:r>
              <a:rPr lang="de-DE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persönliches Gespräch </a:t>
            </a:r>
            <a:r>
              <a:rPr lang="de-DE" dirty="0" smtClean="0">
                <a:latin typeface="Arial Black" panose="020B0A04020102020204" pitchFamily="34" charset="0"/>
              </a:rPr>
              <a:t>an.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Das Gutachten erhalten Sie zusätzlich schriftlich </a:t>
            </a:r>
            <a:r>
              <a:rPr lang="de-DE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per Post</a:t>
            </a:r>
            <a:r>
              <a:rPr lang="de-DE" dirty="0" smtClean="0">
                <a:latin typeface="Arial Black" panose="020B0A04020102020204" pitchFamily="34" charset="0"/>
              </a:rPr>
              <a:t>.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Petra\AppData\Local\Microsoft\Windows\INetCache\IE\VGBMPDV1\letters-867688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8437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ra\AppData\Local\Microsoft\Windows\INetCache\IE\VGBMPDV1\phone-307341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2200" y="7631752"/>
            <a:ext cx="223224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ra\AppData\Local\Microsoft\Windows\INetCache\IE\V82JU3MR\texting-3441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5220072" cy="13681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„Offenes Klassenzimmer“</a:t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16.5.2023,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8.30 – 9.30 Uhr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9"/>
          <a:stretch/>
        </p:blipFill>
        <p:spPr bwMode="auto">
          <a:xfrm>
            <a:off x="3851920" y="2089288"/>
            <a:ext cx="2088000" cy="1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79512" y="1124744"/>
            <a:ext cx="4176464" cy="105273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Schuleinschreibung </a:t>
            </a:r>
          </a:p>
          <a:p>
            <a:r>
              <a:rPr lang="de-DE" sz="2000" dirty="0">
                <a:latin typeface="Arial Black" panose="020B0A04020102020204" pitchFamily="34" charset="0"/>
              </a:rPr>
              <a:t> </a:t>
            </a:r>
            <a:r>
              <a:rPr lang="de-DE" sz="2000" dirty="0" smtClean="0">
                <a:latin typeface="Arial Black" panose="020B0A04020102020204" pitchFamily="34" charset="0"/>
              </a:rPr>
              <a:t>  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März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4379">
            <a:off x="521374" y="2407286"/>
            <a:ext cx="2761091" cy="183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904" y="1993976"/>
            <a:ext cx="2664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176" y="4365104"/>
            <a:ext cx="2844000" cy="155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3861047"/>
            <a:ext cx="2238848" cy="16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1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4042792" cy="1368152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Arial Black" panose="020B0A04020102020204" pitchFamily="34" charset="0"/>
              </a:rPr>
              <a:t>Informationsabend</a:t>
            </a:r>
            <a:br>
              <a:rPr lang="de-DE" sz="2400" dirty="0" smtClean="0">
                <a:latin typeface="Arial Black" panose="020B0A04020102020204" pitchFamily="34" charset="0"/>
              </a:rPr>
            </a:br>
            <a:r>
              <a:rPr lang="de-D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  <a:r>
              <a:rPr lang="de-D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.7.2023, </a:t>
            </a:r>
            <a:r>
              <a:rPr lang="de-D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19.00 Uhr</a:t>
            </a:r>
            <a:r>
              <a:rPr lang="de-DE" sz="2400" dirty="0" smtClean="0">
                <a:latin typeface="Arial Black" panose="020B0A04020102020204" pitchFamily="34" charset="0"/>
              </a:rPr>
              <a:t/>
            </a:r>
            <a:br>
              <a:rPr lang="de-DE" sz="2400" dirty="0" smtClean="0">
                <a:latin typeface="Arial Black" panose="020B0A04020102020204" pitchFamily="34" charset="0"/>
              </a:rPr>
            </a:br>
            <a:endParaRPr lang="de-DE" sz="24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3970784" cy="53614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latin typeface="Arial Black" panose="020B0A04020102020204" pitchFamily="34" charset="0"/>
              </a:rPr>
              <a:t> </a:t>
            </a:r>
            <a:r>
              <a:rPr lang="de-DE" sz="2400" dirty="0">
                <a:latin typeface="Arial Black" panose="020B0A04020102020204" pitchFamily="34" charset="0"/>
              </a:rPr>
              <a:t>Kennenlernen der Paten: </a:t>
            </a:r>
            <a:r>
              <a:rPr lang="de-DE" sz="2400" dirty="0" smtClean="0">
                <a:latin typeface="Arial Black" panose="020B0A04020102020204" pitchFamily="34" charset="0"/>
              </a:rPr>
              <a:t>   Vorstellung </a:t>
            </a:r>
            <a:r>
              <a:rPr lang="de-DE" sz="2400" dirty="0">
                <a:latin typeface="Arial Black" panose="020B0A04020102020204" pitchFamily="34" charset="0"/>
              </a:rPr>
              <a:t>und gemeinsames Malen, Spielen… 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de-D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3.7.2023, </a:t>
            </a:r>
            <a:r>
              <a:rPr lang="de-D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9.00 Uhr</a:t>
            </a:r>
          </a:p>
          <a:p>
            <a:pPr marL="0" indent="0">
              <a:buNone/>
            </a:pP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3140968"/>
            <a:ext cx="3967053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988840"/>
            <a:ext cx="3570288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2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Nachbesprechung und gemütliches Treffen mit den Erzieherinnen</a:t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Juli</a:t>
            </a:r>
            <a:r>
              <a:rPr lang="de-DE" sz="2000" dirty="0" smtClean="0">
                <a:latin typeface="Arial Black" panose="020B0A04020102020204" pitchFamily="34" charset="0"/>
              </a:rPr>
              <a:t/>
            </a:r>
            <a:br>
              <a:rPr lang="de-DE" sz="2000" dirty="0" smtClean="0">
                <a:latin typeface="Arial Black" panose="020B0A04020102020204" pitchFamily="34" charset="0"/>
              </a:rPr>
            </a:b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412776"/>
            <a:ext cx="6660000" cy="4988558"/>
          </a:xfrm>
          <a:prstGeom prst="rect">
            <a:avLst/>
          </a:prstGeom>
          <a:noFill/>
          <a:ln w="34925">
            <a:solidFill>
              <a:srgbClr val="FFC000">
                <a:alpha val="78000"/>
              </a:srgbClr>
            </a:solidFill>
            <a:miter lim="800000"/>
            <a:headEnd/>
            <a:tailEnd/>
          </a:ln>
          <a:effectLst>
            <a:glow rad="431800">
              <a:schemeClr val="accent6">
                <a:satMod val="175000"/>
                <a:alpha val="40000"/>
              </a:schemeClr>
            </a:glow>
            <a:outerShdw dist="35921" dir="2700000" sx="80000" sy="8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6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Es ist schnell zu früh, </a:t>
            </a:r>
            <a:br>
              <a:rPr lang="de-DE" dirty="0" smtClean="0">
                <a:latin typeface="Arial Black" panose="020B0A04020102020204" pitchFamily="34" charset="0"/>
              </a:rPr>
            </a:br>
            <a:r>
              <a:rPr lang="de-DE" dirty="0" smtClean="0">
                <a:latin typeface="Arial Black" panose="020B0A04020102020204" pitchFamily="34" charset="0"/>
              </a:rPr>
              <a:t>aber nie zu spät.</a:t>
            </a:r>
            <a:endParaRPr lang="de-DE" dirty="0">
              <a:latin typeface="Arial Black" panose="020B0A040201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97613" cy="4464000"/>
          </a:xfrm>
        </p:spPr>
      </p:pic>
    </p:spTree>
    <p:extLst>
      <p:ext uri="{BB962C8B-B14F-4D97-AF65-F5344CB8AC3E}">
        <p14:creationId xmlns:p14="http://schemas.microsoft.com/office/powerpoint/2010/main" val="20311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850106"/>
          </a:xfrm>
        </p:spPr>
        <p:txBody>
          <a:bodyPr/>
          <a:lstStyle/>
          <a:p>
            <a:r>
              <a:rPr lang="de-DE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Prozedere</a:t>
            </a:r>
            <a:endParaRPr lang="de-DE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186808" cy="187220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1600" dirty="0" smtClean="0">
                <a:latin typeface="Arial Black" panose="020B0A04020102020204" pitchFamily="34" charset="0"/>
              </a:rPr>
              <a:t>Informationsabend </a:t>
            </a:r>
          </a:p>
          <a:p>
            <a:r>
              <a:rPr lang="de-DE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de-DE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de-DE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8.11.2022, 19.00 Uhr</a:t>
            </a:r>
            <a:r>
              <a:rPr lang="de-DE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de-DE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sz="1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5220072" y="4365104"/>
            <a:ext cx="3816424" cy="13681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Einladung der Vorschulkinder zum Weihnachtsschulkreis     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14.12.2022, 8.30 Uhr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139843" cy="2772000"/>
          </a:xfr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501008"/>
            <a:ext cx="468000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Besuch der Erzieherinnen in den 1. Klassen</a:t>
            </a:r>
            <a:br>
              <a:rPr lang="de-DE" sz="2000" dirty="0" smtClean="0">
                <a:latin typeface="Arial Black" panose="020B0A04020102020204" pitchFamily="34" charset="0"/>
              </a:rPr>
            </a:b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18.1.2023,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8.30 Uhr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62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53399">
            <a:off x="6502851" y="4686558"/>
            <a:ext cx="2134617" cy="14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34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7931224" cy="108012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de-DE" sz="2000" dirty="0">
                <a:latin typeface="Arial Black" panose="020B0A04020102020204" pitchFamily="34" charset="0"/>
              </a:rPr>
              <a:t>D</a:t>
            </a:r>
            <a:r>
              <a:rPr lang="de-DE" sz="2000" dirty="0" smtClean="0">
                <a:latin typeface="Arial Black" panose="020B0A04020102020204" pitchFamily="34" charset="0"/>
              </a:rPr>
              <a:t>ie </a:t>
            </a:r>
            <a:r>
              <a:rPr lang="de-DE" sz="2000" dirty="0">
                <a:latin typeface="Arial Black" panose="020B0A04020102020204" pitchFamily="34" charset="0"/>
              </a:rPr>
              <a:t>Lehrer der 1. </a:t>
            </a:r>
            <a:r>
              <a:rPr lang="de-DE" sz="2000" dirty="0" smtClean="0">
                <a:latin typeface="Arial Black" panose="020B0A04020102020204" pitchFamily="34" charset="0"/>
              </a:rPr>
              <a:t>und 2. Klassen besuchen die vier Kindergärten der Gemeinde.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Jan.</a:t>
            </a:r>
            <a:r>
              <a:rPr lang="de-DE" sz="2000" dirty="0" smtClean="0">
                <a:latin typeface="Arial Black" panose="020B0A04020102020204" pitchFamily="34" charset="0"/>
              </a:rPr>
              <a:t> 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67544" y="4221088"/>
            <a:ext cx="784887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latin typeface="Arial Black" panose="020B0A04020102020204" pitchFamily="34" charset="0"/>
              </a:rPr>
              <a:t>Wir gehen in die Vorschulgruppen und beobachten die Kinder beim Sprechen, Zuhören, Malen, Schneiden, Kleben,….</a:t>
            </a:r>
          </a:p>
          <a:p>
            <a:pPr marL="0" indent="0" algn="just">
              <a:buNone/>
            </a:pPr>
            <a:endParaRPr lang="de-DE" sz="2400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de-DE" sz="2400" dirty="0" smtClean="0">
              <a:latin typeface="Arial Black" panose="020B0A04020102020204" pitchFamily="34" charset="0"/>
            </a:endParaRPr>
          </a:p>
          <a:p>
            <a:pPr algn="just"/>
            <a:endParaRPr lang="de-DE" sz="2400" dirty="0" smtClean="0">
              <a:latin typeface="Arial Black" panose="020B0A04020102020204" pitchFamily="34" charset="0"/>
            </a:endParaRPr>
          </a:p>
          <a:p>
            <a:pPr algn="just"/>
            <a:endParaRPr lang="de-DE" sz="2400" dirty="0" smtClean="0">
              <a:latin typeface="Arial Black" panose="020B0A040201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467544" y="4941168"/>
            <a:ext cx="7909311" cy="1584176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 Black" panose="020B0A04020102020204" pitchFamily="34" charset="0"/>
              </a:rPr>
              <a:t>Anschließend erörtern wir unsere Beobachtungen mit den Erzieherinnen und erhalten somit ein recht aufschlussreiches Bild über jedes Kind.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412776"/>
            <a:ext cx="518400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Untersuchung durch das Gesundheitsamt</a:t>
            </a:r>
            <a:r>
              <a:rPr lang="de-DE" sz="2000" dirty="0">
                <a:latin typeface="Arial Black" panose="020B0A04020102020204" pitchFamily="34" charset="0"/>
              </a:rPr>
              <a:t/>
            </a:r>
            <a:br>
              <a:rPr lang="de-DE" sz="2000" dirty="0">
                <a:latin typeface="Arial Black" panose="020B0A04020102020204" pitchFamily="34" charset="0"/>
              </a:rPr>
            </a:b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Modus im Umbruch…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83569" y="4077072"/>
            <a:ext cx="3456383" cy="1800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dirty="0" smtClean="0">
                <a:latin typeface="Arial Black" panose="020B0A04020102020204" pitchFamily="34" charset="0"/>
              </a:rPr>
              <a:t>Einschulungstests </a:t>
            </a:r>
          </a:p>
          <a:p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14.3.2023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und</a:t>
            </a:r>
          </a:p>
          <a:p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21.3.2023 </a:t>
            </a:r>
            <a:endParaRPr lang="de-DE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de-DE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jeweils 8.30 Uhr</a:t>
            </a:r>
            <a:endParaRPr lang="de-DE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268760"/>
            <a:ext cx="4904401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717032"/>
            <a:ext cx="4273768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de-DE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WER</a:t>
            </a:r>
            <a:r>
              <a:rPr lang="de-DE" dirty="0" smtClean="0">
                <a:latin typeface="Arial Black" panose="020B0A04020102020204" pitchFamily="34" charset="0"/>
              </a:rPr>
              <a:t> wird getestet ?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349079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Arial Black" panose="020B0A04020102020204" pitchFamily="34" charset="0"/>
              </a:rPr>
              <a:t>Alle Kinder, die nach dem 30. 9. geboren sind und einen Antrag auf vorzeitige Aufnahme gestellt haben.</a:t>
            </a:r>
          </a:p>
          <a:p>
            <a:endParaRPr lang="de-DE" sz="2800" dirty="0" smtClean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474840" cy="4569371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Alle Kinder, bei denen die Lehrer in Absprache mit den Erzieherinnen Auffälligkeiten beobachtet haben, die eine erfolgreiche Teilnahme am Unterricht fraglich erscheinen lassen. </a:t>
            </a:r>
            <a:endParaRPr lang="de-D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Wo ?</a:t>
            </a:r>
            <a:r>
              <a:rPr lang="de-DE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de-DE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Wann ?</a:t>
            </a:r>
            <a:r>
              <a:rPr lang="de-DE" sz="4000" dirty="0" smtClean="0">
                <a:latin typeface="Arial Black" panose="020B0A04020102020204" pitchFamily="34" charset="0"/>
              </a:rPr>
              <a:t>   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Wer ist dabei ?</a:t>
            </a:r>
            <a:r>
              <a:rPr lang="de-DE" sz="4000" dirty="0" smtClean="0">
                <a:latin typeface="Arial Black" panose="020B0A04020102020204" pitchFamily="34" charset="0"/>
              </a:rPr>
              <a:t>      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392488" cy="122413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 einem Klassenzimmer der Schule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Oberding</a:t>
            </a:r>
            <a:endParaRPr lang="de-DE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355976" y="2204864"/>
            <a:ext cx="4536504" cy="21602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de-DE" dirty="0" smtClean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endParaRPr lang="de-DE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5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14.3.2023 </a:t>
            </a:r>
            <a:r>
              <a:rPr lang="de-DE" sz="5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und </a:t>
            </a:r>
            <a:r>
              <a:rPr lang="de-DE" sz="5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21.3.2023, </a:t>
            </a:r>
            <a:r>
              <a:rPr lang="de-DE" sz="5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vormittags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5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Dauer ca. 2 Stunden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5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die Einladung zum Test erfolgt per Post</a:t>
            </a:r>
          </a:p>
          <a:p>
            <a:pPr marL="0" indent="0">
              <a:buNone/>
            </a:pPr>
            <a:endParaRPr lang="de-D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de-DE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de-DE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de-DE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de-DE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 rot="10800000" flipV="1">
            <a:off x="539552" y="4653136"/>
            <a:ext cx="6480720" cy="1872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 Black" panose="020B0A04020102020204" pitchFamily="34" charset="0"/>
              </a:rPr>
              <a:t>c</a:t>
            </a:r>
            <a:r>
              <a:rPr lang="de-D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a. 6 Kinder gemeinsam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2060"/>
                </a:solidFill>
                <a:latin typeface="Arial Black" panose="020B0A04020102020204" pitchFamily="34" charset="0"/>
              </a:rPr>
              <a:t>a</a:t>
            </a:r>
            <a:r>
              <a:rPr lang="de-D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nwesend sind ein Moderator, mind. zwei Beisitzer ( beobachten und notieren ) und Erzieherinnen</a:t>
            </a:r>
            <a:endParaRPr lang="de-D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3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440159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 Ablauf und Inhalte</a:t>
            </a:r>
            <a:endParaRPr lang="de-DE" sz="5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etra\AppData\Local\Microsoft\Windows\INetCache\IE\SW726M0X\happy-page-border-kids-whimsical-cartoon-illustration-group-diverse-children-holding-onto-edge-437110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4" y="7533456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etra\AppData\Local\Microsoft\Windows\INetCache\IE\VGBMPDV1\21788266_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563"/>
            <a:ext cx="7123290" cy="40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Bildschirmpräsentation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</vt:lpstr>
      <vt:lpstr>Acrobat Document</vt:lpstr>
      <vt:lpstr>Das Oberdinger     Einschulungsverfahren</vt:lpstr>
      <vt:lpstr>Unser Konzept:  Beobachtungen und Einschätzungen aller            Beteiligten werden zusammengetragen.  Gemeinsames Finden der notwendigen Fördermaßnahmen für das jeweilige Kind.  Gemeinsame Beratungsgespräche, um den richtigen Lernort für das Kind zu finden.  </vt:lpstr>
      <vt:lpstr>Prozedere</vt:lpstr>
      <vt:lpstr>Besuch der Erzieherinnen in den 1. Klassen 18.1.2023, 8.30 Uhr</vt:lpstr>
      <vt:lpstr>PowerPoint-Präsentation</vt:lpstr>
      <vt:lpstr>Untersuchung durch das Gesundheitsamt Modus im Umbruch…</vt:lpstr>
      <vt:lpstr>WER wird getestet ?</vt:lpstr>
      <vt:lpstr>Wo ?   Wann ?   Wer ist dabei ?      </vt:lpstr>
      <vt:lpstr>PowerPoint-Präsentation</vt:lpstr>
      <vt:lpstr>1.  Spiel zum Kennenlernen</vt:lpstr>
      <vt:lpstr>2. Bildervergleich, Punktehaus</vt:lpstr>
      <vt:lpstr>3. Malen und Ausschneiden eines Gegenstandes</vt:lpstr>
      <vt:lpstr>4. Zeichnen von Formen und Linien</vt:lpstr>
      <vt:lpstr>Mathematische Aufgaben: 5. Umgang mit Mengen</vt:lpstr>
      <vt:lpstr>6. Mengenzuordnung</vt:lpstr>
      <vt:lpstr>Aufgaben im sprachlichen Bereich: 7. Poster als Sprechanlass</vt:lpstr>
      <vt:lpstr>8. Wörter / Sätze nachsprechen</vt:lpstr>
      <vt:lpstr>9. Bildergeschichte ordnen</vt:lpstr>
      <vt:lpstr>10. Tätigkeiten erfassen</vt:lpstr>
      <vt:lpstr>11. Turnen</vt:lpstr>
      <vt:lpstr> …. und dann ?  </vt:lpstr>
      <vt:lpstr>„Offenes Klassenzimmer“ 16.5.2023, 8.30 – 9.30 Uhr</vt:lpstr>
      <vt:lpstr>Informationsabend 10.7.2023, 19.00 Uhr </vt:lpstr>
      <vt:lpstr>Nachbesprechung und gemütliches Treffen mit den Erzieherinnen Juli </vt:lpstr>
      <vt:lpstr>Es ist schnell zu früh,  aber nie zu spät.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Oberdinger Einschulungstest</dc:title>
  <dc:creator>Petra</dc:creator>
  <cp:lastModifiedBy>Petra</cp:lastModifiedBy>
  <cp:revision>134</cp:revision>
  <dcterms:created xsi:type="dcterms:W3CDTF">2017-11-22T12:53:06Z</dcterms:created>
  <dcterms:modified xsi:type="dcterms:W3CDTF">2022-09-24T11:32:36Z</dcterms:modified>
</cp:coreProperties>
</file>